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1"/>
  </p:handoutMasterIdLst>
  <p:sldIdLst>
    <p:sldId id="256" r:id="rId4"/>
    <p:sldId id="257" r:id="rId6"/>
    <p:sldId id="259" r:id="rId7"/>
    <p:sldId id="262" r:id="rId8"/>
    <p:sldId id="265" r:id="rId9"/>
    <p:sldId id="454" r:id="rId10"/>
    <p:sldId id="266" r:id="rId11"/>
    <p:sldId id="268" r:id="rId12"/>
    <p:sldId id="269" r:id="rId13"/>
    <p:sldId id="260" r:id="rId14"/>
    <p:sldId id="291" r:id="rId15"/>
    <p:sldId id="271" r:id="rId16"/>
    <p:sldId id="402" r:id="rId17"/>
    <p:sldId id="317" r:id="rId18"/>
    <p:sldId id="318" r:id="rId19"/>
    <p:sldId id="320" r:id="rId20"/>
    <p:sldId id="319" r:id="rId21"/>
    <p:sldId id="336" r:id="rId22"/>
    <p:sldId id="379" r:id="rId23"/>
    <p:sldId id="431" r:id="rId24"/>
    <p:sldId id="270" r:id="rId25"/>
    <p:sldId id="272" r:id="rId26"/>
    <p:sldId id="273" r:id="rId27"/>
    <p:sldId id="276" r:id="rId28"/>
    <p:sldId id="274" r:id="rId29"/>
    <p:sldId id="307" r:id="rId30"/>
    <p:sldId id="484" r:id="rId31"/>
    <p:sldId id="283" r:id="rId32"/>
    <p:sldId id="275" r:id="rId33"/>
    <p:sldId id="277" r:id="rId34"/>
    <p:sldId id="278" r:id="rId35"/>
    <p:sldId id="282" r:id="rId36"/>
    <p:sldId id="280" r:id="rId37"/>
    <p:sldId id="281" r:id="rId38"/>
    <p:sldId id="284" r:id="rId39"/>
    <p:sldId id="33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11.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1.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slide" Target="slide31.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0.png"/><Relationship Id="rId10" Type="http://schemas.openxmlformats.org/officeDocument/2006/relationships/slide" Target="slide30.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notesSlide" Target="../notesSlides/notesSlide10.xml"/><Relationship Id="rId17" Type="http://schemas.openxmlformats.org/officeDocument/2006/relationships/slideLayout" Target="../slideLayouts/slideLayout2.xml"/><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2.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tags" Target="../tags/tag10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image" Target="../media/image59.png"/><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34.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4.png"/><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65.png"/><Relationship Id="rId6" Type="http://schemas.openxmlformats.org/officeDocument/2006/relationships/slide" Target="slide21.xml"/><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0" Type="http://schemas.openxmlformats.org/officeDocument/2006/relationships/notesSlide" Target="../notesSlides/notesSlide19.xml"/><Relationship Id="rId1" Type="http://schemas.openxmlformats.org/officeDocument/2006/relationships/tags" Target="../tags/tag139.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8.pn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1.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
        <p:nvSpPr>
          <p:cNvPr id="2" name="文本框 1"/>
          <p:cNvSpPr txBox="1"/>
          <p:nvPr/>
        </p:nvSpPr>
        <p:spPr>
          <a:xfrm>
            <a:off x="6481445" y="3587750"/>
            <a:ext cx="3366135" cy="737235"/>
          </a:xfrm>
          <a:prstGeom prst="rect">
            <a:avLst/>
          </a:prstGeom>
          <a:noFill/>
        </p:spPr>
        <p:txBody>
          <a:bodyPr wrap="none" rtlCol="0" anchor="t">
            <a:spAutoFit/>
          </a:bodyPr>
          <a:p>
            <a:pPr algn="l"/>
            <a:r>
              <a:rPr sz="1400" dirty="0">
                <a:cs typeface="+mn-ea"/>
                <a:sym typeface="+mn-lt"/>
              </a:rPr>
              <a:t>base_stateful_page</a:t>
            </a:r>
            <a:r>
              <a:rPr lang="zh-CN" altLang="en-US" sz="1400" dirty="0">
                <a:cs typeface="+mn-ea"/>
                <a:sym typeface="+mn-lt"/>
              </a:rPr>
              <a:t>：基类视图</a:t>
            </a:r>
            <a:endParaRPr lang="zh-CN" altLang="en-US" sz="1400" dirty="0">
              <a:cs typeface="+mn-ea"/>
              <a:sym typeface="+mn-lt"/>
            </a:endParaRPr>
          </a:p>
          <a:p>
            <a:pPr algn="l"/>
            <a:endParaRPr lang="zh-CN" altLang="en-US" sz="1400" dirty="0">
              <a:cs typeface="+mn-ea"/>
              <a:sym typeface="+mn-lt"/>
            </a:endParaRPr>
          </a:p>
          <a:p>
            <a:pPr algn="l"/>
            <a:r>
              <a:rPr sz="1400" dirty="0">
                <a:cs typeface="+mn-ea"/>
                <a:sym typeface="+mn-lt"/>
              </a:rPr>
              <a:t>base_pullrefresh_page</a:t>
            </a:r>
            <a:r>
              <a:rPr lang="zh-CN" altLang="en-US" sz="1400" dirty="0">
                <a:cs typeface="+mn-ea"/>
                <a:sym typeface="+mn-lt"/>
              </a:rPr>
              <a:t>：基类刷新视图</a:t>
            </a:r>
            <a:endParaRPr lang="zh-CN" altLang="en-US" sz="14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4805680" cy="306705"/>
          </a:xfrm>
          <a:prstGeom prst="rect">
            <a:avLst/>
          </a:prstGeom>
          <a:noFill/>
        </p:spPr>
        <p:txBody>
          <a:bodyPr wrap="square" rtlCol="0" anchor="t">
            <a:spAutoFit/>
          </a:bodyPr>
          <a:p>
            <a:r>
              <a:rPr lang="zh-CN" altLang="en-US" sz="1400"/>
              <a:t>解决iOS用原生</a:t>
            </a:r>
            <a:r>
              <a:rPr lang="zh-CN" altLang="en-US" sz="1400"/>
              <a:t>键盘输入拼音时乱码问题</a:t>
            </a:r>
            <a:endParaRPr lang="zh-CN" altLang="en-US" sz="1400"/>
          </a:p>
        </p:txBody>
      </p:sp>
      <p:pic>
        <p:nvPicPr>
          <p:cNvPr id="4" name="图片 3" descr="WeChat364a737ace757c288bd8b0b06a2375c3"/>
          <p:cNvPicPr>
            <a:picLocks noChangeAspect="1"/>
          </p:cNvPicPr>
          <p:nvPr/>
        </p:nvPicPr>
        <p:blipFill>
          <a:blip r:embed="rId16"/>
          <a:stretch>
            <a:fillRect/>
          </a:stretch>
        </p:blipFill>
        <p:spPr>
          <a:xfrm>
            <a:off x="5126355" y="5839460"/>
            <a:ext cx="3819525" cy="676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4" presetClass="entr" presetSubtype="16" fill="hold" nodeType="withEffect">
                                  <p:stCondLst>
                                    <p:cond delay="0"/>
                                  </p:stCondLst>
                                  <p:childTnLst>
                                    <p:set>
                                      <p:cBhvr>
                                        <p:cTn id="84" dur="500" fill="hold">
                                          <p:stCondLst>
                                            <p:cond delay="0"/>
                                          </p:stCondLst>
                                        </p:cTn>
                                        <p:tgtEl>
                                          <p:spTgt spid="4"/>
                                        </p:tgtEl>
                                        <p:attrNameLst>
                                          <p:attrName>style.visibility</p:attrName>
                                        </p:attrNameLst>
                                      </p:cBhvr>
                                      <p:to>
                                        <p:strVal val="visible"/>
                                      </p:to>
                                    </p:set>
                                    <p:animEffect transition="in" filter="box(in)">
                                      <p:cBhvr>
                                        <p:cTn id="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47472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base_stateful_page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类</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282575" y="4263390"/>
            <a:ext cx="4275455"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base_pullrefresh_page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基类刷新视图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282575" y="2190115"/>
            <a:ext cx="1035685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带有</a:t>
            </a:r>
            <a:r>
              <a:rPr lang="en-US" altLang="zh-CN" dirty="0">
                <a:solidFill>
                  <a:schemeClr val="tx1">
                    <a:lumMod val="75000"/>
                    <a:lumOff val="25000"/>
                  </a:schemeClr>
                </a:solidFill>
                <a:cs typeface="+mn-ea"/>
                <a:sym typeface="+mn-lt"/>
              </a:rPr>
              <a:t>loading</a:t>
            </a:r>
            <a:r>
              <a:rPr lang="zh-CN" altLang="en-US" dirty="0">
                <a:solidFill>
                  <a:schemeClr val="tx1">
                    <a:lumMod val="75000"/>
                    <a:lumOff val="25000"/>
                  </a:schemeClr>
                </a:solidFill>
                <a:cs typeface="+mn-ea"/>
                <a:sym typeface="+mn-lt"/>
              </a:rPr>
              <a:t>和支持</a:t>
            </a:r>
            <a:r>
              <a:rPr lang="zh-CN" dirty="0">
                <a:solidFill>
                  <a:schemeClr val="tx1">
                    <a:lumMod val="75000"/>
                    <a:lumOff val="25000"/>
                  </a:schemeClr>
                </a:solidFill>
                <a:cs typeface="+mn-ea"/>
                <a:sym typeface="+mn-lt"/>
              </a:rPr>
              <a:t>自定义导航栏、</a:t>
            </a:r>
            <a:r>
              <a:rPr lang="en-US" altLang="zh-CN" dirty="0">
                <a:solidFill>
                  <a:schemeClr val="tx1">
                    <a:lumMod val="75000"/>
                    <a:lumOff val="25000"/>
                  </a:schemeClr>
                </a:solidFill>
                <a:cs typeface="+mn-ea"/>
                <a:sym typeface="+mn-lt"/>
              </a:rPr>
              <a:t>body</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title</a:t>
            </a:r>
            <a:r>
              <a:rPr lang="zh-CN" altLang="en-US" dirty="0">
                <a:solidFill>
                  <a:schemeClr val="tx1">
                    <a:lumMod val="75000"/>
                    <a:lumOff val="25000"/>
                  </a:schemeClr>
                </a:solidFill>
                <a:cs typeface="+mn-ea"/>
                <a:sym typeface="+mn-lt"/>
              </a:rPr>
              <a:t>、返回方法及接口异常的回调处理等功能的基</a:t>
            </a:r>
            <a:r>
              <a:rPr lang="zh-CN" altLang="en-US" dirty="0">
                <a:solidFill>
                  <a:schemeClr val="tx1">
                    <a:lumMod val="75000"/>
                    <a:lumOff val="25000"/>
                  </a:schemeClr>
                </a:solidFill>
                <a:cs typeface="+mn-ea"/>
                <a:sym typeface="+mn-lt"/>
              </a:rPr>
              <a:t>类视图。</a:t>
            </a:r>
            <a:endParaRPr lang="zh-CN" altLang="en-US" dirty="0">
              <a:solidFill>
                <a:schemeClr val="tx1">
                  <a:lumMod val="75000"/>
                  <a:lumOff val="25000"/>
                </a:schemeClr>
              </a:solidFill>
              <a:cs typeface="+mn-ea"/>
              <a:sym typeface="+mn-lt"/>
            </a:endParaRPr>
          </a:p>
        </p:txBody>
      </p:sp>
      <p:sp>
        <p:nvSpPr>
          <p:cNvPr id="9" name="文本框 8"/>
          <p:cNvSpPr txBox="1"/>
          <p:nvPr/>
        </p:nvSpPr>
        <p:spPr>
          <a:xfrm>
            <a:off x="282575" y="4715510"/>
            <a:ext cx="7132320" cy="368300"/>
          </a:xfrm>
          <a:prstGeom prst="rect">
            <a:avLst/>
          </a:prstGeom>
          <a:noFill/>
        </p:spPr>
        <p:txBody>
          <a:bodyPr wrap="none" rtlCol="0" anchor="t">
            <a:spAutoFit/>
          </a:bodyPr>
          <a:p>
            <a:pPr algn="l"/>
            <a:r>
              <a:rPr lang="zh-CN" dirty="0">
                <a:solidFill>
                  <a:schemeClr val="tx1">
                    <a:lumMod val="75000"/>
                    <a:lumOff val="25000"/>
                  </a:schemeClr>
                </a:solidFill>
                <a:cs typeface="+mn-ea"/>
                <a:sym typeface="+mn-lt"/>
              </a:rPr>
              <a:t>基于</a:t>
            </a:r>
            <a:r>
              <a:rPr dirty="0">
                <a:cs typeface="+mn-ea"/>
                <a:sym typeface="+mn-lt"/>
              </a:rPr>
              <a:t>base_stateful_page</a:t>
            </a:r>
            <a:r>
              <a:rPr lang="zh-CN" dirty="0">
                <a:cs typeface="+mn-ea"/>
                <a:sym typeface="+mn-lt"/>
              </a:rPr>
              <a:t>加入了上拉加载和下拉刷新以及空数据视图</a:t>
            </a:r>
            <a:endParaRPr lang="zh-CN" dirty="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290320"/>
            <a:chOff x="382291" y="2363229"/>
            <a:chExt cx="2021232" cy="1290320"/>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829945"/>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sz="1200" dirty="0">
                <a:cs typeface="+mn-ea"/>
                <a:sym typeface="+mn-lt"/>
              </a:endParaRPr>
            </a:p>
            <a:p>
              <a:pPr algn="l"/>
              <a:r>
                <a:rPr lang="en-US" altLang="zh-CN" sz="1200" dirty="0">
                  <a:cs typeface="+mn-ea"/>
                  <a:sym typeface="+mn-lt"/>
                </a:rPr>
                <a:t>ListView</a:t>
              </a:r>
              <a:r>
                <a:rPr lang="zh-CN" altLang="en-US" sz="1200" dirty="0">
                  <a:cs typeface="+mn-ea"/>
                  <a:sym typeface="+mn-lt"/>
                </a:rPr>
                <a:t>的高度</a:t>
              </a:r>
              <a:r>
                <a:rPr lang="zh-CN" altLang="en-US" sz="1200" dirty="0">
                  <a:cs typeface="+mn-ea"/>
                  <a:sym typeface="+mn-lt"/>
                </a:rPr>
                <a:t>适应问题</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1998345" cy="368300"/>
          </a:xfrm>
          <a:prstGeom prst="rect">
            <a:avLst/>
          </a:prstGeom>
          <a:noFill/>
        </p:spPr>
        <p:txBody>
          <a:bodyPr wrap="none" rtlCol="0" anchor="t">
            <a:spAutoFit/>
          </a:bodyPr>
          <a:p>
            <a:pPr algn="l"/>
            <a:r>
              <a:rPr lang="en-US" dirty="0">
                <a:solidFill>
                  <a:schemeClr val="accent1"/>
                </a:solidFill>
                <a:effectLst>
                  <a:outerShdw blurRad="38100" dist="25400" dir="5400000" algn="ctr" rotWithShape="0">
                    <a:srgbClr val="6E747A">
                      <a:alpha val="43000"/>
                      <a:alpha val="43000"/>
                    </a:srgbClr>
                  </a:outerShdw>
                </a:effectLst>
                <a:cs typeface="+mn-ea"/>
                <a:sym typeface="+mn-lt"/>
              </a:rPr>
              <a:t>ListView</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高度</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问题</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2061210"/>
          </a:xfrm>
          <a:prstGeom prst="rect">
            <a:avLst/>
          </a:prstGeom>
          <a:noFill/>
        </p:spPr>
        <p:txBody>
          <a:bodyPr wrap="square" rtlCol="0" anchor="t">
            <a:spAutoFit/>
          </a:bodyPr>
          <a:p>
            <a:r>
              <a:rPr sz="1600"/>
              <a:t>════════ Exception caught by rendering library ═════════════════════════════════</a:t>
            </a:r>
            <a:endParaRPr sz="1600"/>
          </a:p>
          <a:p>
            <a:r>
              <a:rPr sz="1600"/>
              <a:t>RenderBox was not laid out: RenderViewport#b7133 NEEDS-LAYOUT NEEDS-PAINT NEEDS-COMPOSITING-BITS-UPDATE</a:t>
            </a:r>
            <a:endParaRPr sz="1600"/>
          </a:p>
          <a:p>
            <a:r>
              <a:rPr sz="1600"/>
              <a:t>'package:flutter/src/rendering/box.dart':</a:t>
            </a:r>
            <a:endParaRPr sz="1600"/>
          </a:p>
          <a:p>
            <a:r>
              <a:rPr sz="1600"/>
              <a:t>box.dart:1</a:t>
            </a:r>
            <a:endParaRPr sz="1600"/>
          </a:p>
          <a:p>
            <a:r>
              <a:rPr sz="1600"/>
              <a:t>Failed assertion: line 1966 pos 12: 'hasSize'</a:t>
            </a:r>
            <a:endParaRPr sz="1600"/>
          </a:p>
        </p:txBody>
      </p:sp>
      <p:sp>
        <p:nvSpPr>
          <p:cNvPr id="2" name="文本框 1"/>
          <p:cNvSpPr txBox="1"/>
          <p:nvPr/>
        </p:nvSpPr>
        <p:spPr>
          <a:xfrm>
            <a:off x="6005195" y="3155315"/>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垂直方向上给了一个无限大的高度，</a:t>
            </a:r>
            <a:r>
              <a:rPr lang="zh-CN" altLang="en-US" sz="1600"/>
              <a:t>但因为子Widget是ListView，flutter中ListView在构建控件时会“询问”子组件所要求的空间，而ListView无法给出具体值，导致出错</a:t>
            </a:r>
            <a:endParaRPr lang="zh-CN" altLang="en-US" sz="1600"/>
          </a:p>
          <a:p>
            <a:r>
              <a:rPr lang="zh-CN" sz="1600"/>
              <a:t>解决</a:t>
            </a:r>
            <a:r>
              <a:rPr lang="zh-CN" sz="1600"/>
              <a:t>方案：</a:t>
            </a:r>
            <a:endParaRPr lang="zh-CN" sz="1600"/>
          </a:p>
          <a:p>
            <a:r>
              <a:rPr lang="en-US" altLang="zh-CN" sz="1600"/>
              <a:t>1</a:t>
            </a:r>
            <a:r>
              <a:rPr lang="zh-CN" altLang="en-US" sz="1600"/>
              <a:t>、</a:t>
            </a:r>
            <a:r>
              <a:rPr sz="1600"/>
              <a:t>将ListView放入一个能确定高度的Widget中</a:t>
            </a:r>
            <a:r>
              <a:rPr lang="zh-CN" sz="1600"/>
              <a:t>，如设置</a:t>
            </a:r>
            <a:r>
              <a:rPr lang="en-US" altLang="zh-CN" sz="1600"/>
              <a:t>SizedBox--height</a:t>
            </a:r>
            <a:r>
              <a:rPr lang="zh-CN" altLang="en-US" sz="1600"/>
              <a:t>：</a:t>
            </a:r>
            <a:r>
              <a:rPr lang="en-US" altLang="zh-CN" sz="1600"/>
              <a:t>200</a:t>
            </a:r>
            <a:endParaRPr lang="en-US" altLang="zh-CN" sz="1600"/>
          </a:p>
          <a:p>
            <a:r>
              <a:rPr lang="en-US" altLang="zh-CN" sz="1600"/>
              <a:t>2</a:t>
            </a:r>
            <a:r>
              <a:rPr lang="zh-CN" altLang="en-US" sz="1600"/>
              <a:t>、</a:t>
            </a:r>
            <a:r>
              <a:rPr lang="en-US" altLang="zh-CN" sz="1600"/>
              <a:t>ListView</a:t>
            </a:r>
            <a:r>
              <a:rPr lang="zh-CN" altLang="en-US" sz="1600"/>
              <a:t>添加shrikWrap=true（数据不满一屏时可适用，超过一屏</a:t>
            </a:r>
            <a:r>
              <a:rPr lang="en-US" altLang="zh-CN" sz="1600"/>
              <a:t>ListView</a:t>
            </a:r>
            <a:r>
              <a:rPr lang="zh-CN" altLang="en-US" sz="1600"/>
              <a:t>则会报</a:t>
            </a:r>
            <a:r>
              <a:rPr lang="en-US" altLang="zh-CN" sz="1600"/>
              <a:t>overflow</a:t>
            </a:r>
            <a:r>
              <a:rPr lang="zh-CN" altLang="en-US" sz="1600"/>
              <a:t>的错误</a:t>
            </a:r>
            <a:r>
              <a:rPr lang="en-US" altLang="zh-CN" sz="1600"/>
              <a:t>,</a:t>
            </a:r>
            <a:endParaRPr lang="zh-CN" altLang="en-US" sz="1600"/>
          </a:p>
          <a:p>
            <a:r>
              <a:rPr lang="zh-CN" altLang="en-US" sz="1600"/>
              <a:t>如超过一屏可用SingleScrollview+</a:t>
            </a:r>
            <a:r>
              <a:rPr lang="en-US" altLang="zh-CN" sz="1600">
                <a:sym typeface="+mn-ea"/>
              </a:rPr>
              <a:t>ListView-</a:t>
            </a:r>
            <a:r>
              <a:rPr lang="zh-CN" altLang="en-US" sz="1600"/>
              <a:t>shrikWrap=true</a:t>
            </a:r>
            <a:r>
              <a:rPr lang="en-US" altLang="zh-CN" sz="1600"/>
              <a:t>,</a:t>
            </a:r>
            <a:r>
              <a:rPr lang="zh-CN" altLang="en-US" sz="1600"/>
              <a:t>physics: NeverScrollableScrollPhysics()</a:t>
            </a:r>
            <a:r>
              <a:rPr lang="en-US" altLang="zh-CN" sz="1600"/>
              <a:t>)</a:t>
            </a:r>
            <a:endParaRPr lang="en-US" altLang="zh-CN" sz="1600"/>
          </a:p>
        </p:txBody>
      </p:sp>
      <p:pic>
        <p:nvPicPr>
          <p:cNvPr id="6" name="图片 5" descr="250271686058297_.pic"/>
          <p:cNvPicPr>
            <a:picLocks noChangeAspect="1"/>
          </p:cNvPicPr>
          <p:nvPr/>
        </p:nvPicPr>
        <p:blipFill>
          <a:blip r:embed="rId8"/>
          <a:srcRect b="9111"/>
          <a:stretch>
            <a:fillRect/>
          </a:stretch>
        </p:blipFill>
        <p:spPr>
          <a:xfrm>
            <a:off x="300990" y="3575685"/>
            <a:ext cx="5105400" cy="1818005"/>
          </a:xfrm>
          <a:prstGeom prst="rect">
            <a:avLst/>
          </a:prstGeom>
        </p:spPr>
      </p:pic>
      <p:pic>
        <p:nvPicPr>
          <p:cNvPr id="7" name="图片 6" descr="251961686111442_.pic"/>
          <p:cNvPicPr>
            <a:picLocks noChangeAspect="1"/>
          </p:cNvPicPr>
          <p:nvPr/>
        </p:nvPicPr>
        <p:blipFill>
          <a:blip r:embed="rId9"/>
          <a:stretch>
            <a:fillRect/>
          </a:stretch>
        </p:blipFill>
        <p:spPr>
          <a:xfrm>
            <a:off x="6108065" y="99060"/>
            <a:ext cx="5781675" cy="781050"/>
          </a:xfrm>
          <a:prstGeom prst="rect">
            <a:avLst/>
          </a:prstGeom>
        </p:spPr>
      </p:pic>
      <p:pic>
        <p:nvPicPr>
          <p:cNvPr id="8" name="图片 7" descr="WeChatf4b99b1ed92119df4ee674c7b6d530a2"/>
          <p:cNvPicPr>
            <a:picLocks noChangeAspect="1"/>
          </p:cNvPicPr>
          <p:nvPr/>
        </p:nvPicPr>
        <p:blipFill>
          <a:blip r:embed="rId10"/>
          <a:stretch>
            <a:fillRect/>
          </a:stretch>
        </p:blipFill>
        <p:spPr>
          <a:xfrm>
            <a:off x="7162165" y="932180"/>
            <a:ext cx="3876675" cy="20288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74310" y="1256665"/>
            <a:ext cx="1644015" cy="398780"/>
          </a:xfrm>
          <a:prstGeom prst="rect">
            <a:avLst/>
          </a:prstGeom>
          <a:solidFill>
            <a:srgbClr val="00414D"/>
          </a:solidFill>
          <a:ln>
            <a:noFill/>
          </a:ln>
        </p:spPr>
        <p:txBody>
          <a:bodyPr wrap="square" rtlCol="0">
            <a:spAutoFit/>
          </a:bodyPr>
          <a:lstStyle/>
          <a:p>
            <a:pPr algn="ct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主要负责了</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pic>
        <p:nvPicPr>
          <p:cNvPr id="79" name="图片 78" descr="觅知网543666666666"/>
          <p:cNvPicPr>
            <a:picLocks noChangeAspect="1"/>
          </p:cNvPicPr>
          <p:nvPr/>
        </p:nvPicPr>
        <p:blipFill>
          <a:blip r:embed="rId1"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2"/>
          <a:stretch>
            <a:fillRect/>
          </a:stretch>
        </p:blipFill>
        <p:spPr>
          <a:xfrm>
            <a:off x="5848985" y="2038985"/>
            <a:ext cx="6109335" cy="3656330"/>
          </a:xfrm>
          <a:prstGeom prst="rect">
            <a:avLst/>
          </a:prstGeom>
        </p:spPr>
      </p:pic>
      <p:sp>
        <p:nvSpPr>
          <p:cNvPr id="80" name="矩形: 圆角 13"/>
          <p:cNvSpPr/>
          <p:nvPr/>
        </p:nvSpPr>
        <p:spPr>
          <a:xfrm>
            <a:off x="331470" y="1037590"/>
            <a:ext cx="2477770" cy="512445"/>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hangingPunct="1">
              <a:lnSpc>
                <a:spcPct val="100000"/>
              </a:lnSpc>
              <a:spcBef>
                <a:spcPct val="0"/>
              </a:spcBef>
              <a:buFontTx/>
              <a:buNone/>
            </a:pPr>
            <a:r>
              <a:rPr lang="en-US" altLang="zh-CN" dirty="0">
                <a:cs typeface="+mn-ea"/>
                <a:sym typeface="+mn-lt"/>
              </a:rPr>
              <a:t>flutter</a:t>
            </a:r>
            <a:r>
              <a:rPr lang="zh-CN" altLang="en-US" dirty="0">
                <a:cs typeface="+mn-ea"/>
                <a:sym typeface="+mn-lt"/>
              </a:rPr>
              <a:t>开发能力的提升</a:t>
            </a:r>
            <a:endParaRPr lang="zh-CN" altLang="en-US" dirty="0">
              <a:cs typeface="+mn-ea"/>
              <a:sym typeface="+mn-lt"/>
            </a:endParaRPr>
          </a:p>
        </p:txBody>
      </p:sp>
      <p:sp>
        <p:nvSpPr>
          <p:cNvPr id="2" name="文本框 1"/>
          <p:cNvSpPr txBox="1"/>
          <p:nvPr/>
        </p:nvSpPr>
        <p:spPr>
          <a:xfrm>
            <a:off x="331470" y="1725930"/>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grpSp>
        <p:nvGrpSpPr>
          <p:cNvPr id="3" name="PA-组合 1"/>
          <p:cNvGrpSpPr/>
          <p:nvPr>
            <p:custDataLst>
              <p:tags r:id="rId3"/>
            </p:custDataLst>
          </p:nvPr>
        </p:nvGrpSpPr>
        <p:grpSpPr>
          <a:xfrm>
            <a:off x="133285" y="122607"/>
            <a:ext cx="3270250" cy="612140"/>
            <a:chOff x="2929825" y="2345107"/>
            <a:chExt cx="3270250" cy="612140"/>
          </a:xfrm>
        </p:grpSpPr>
        <p:sp>
          <p:nvSpPr>
            <p:cNvPr id="4" name="PA-矩形 19"/>
            <p:cNvSpPr>
              <a:spLocks noChangeArrowheads="1"/>
            </p:cNvSpPr>
            <p:nvPr>
              <p:custDataLst>
                <p:tags r:id="rId4"/>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5" name="组合 4"/>
            <p:cNvGrpSpPr/>
            <p:nvPr/>
          </p:nvGrpSpPr>
          <p:grpSpPr>
            <a:xfrm>
              <a:off x="2929825" y="2373682"/>
              <a:ext cx="512416" cy="583565"/>
              <a:chOff x="6233623" y="1942246"/>
              <a:chExt cx="882438" cy="1004963"/>
            </a:xfrm>
          </p:grpSpPr>
          <p:sp>
            <p:nvSpPr>
              <p:cNvPr id="6" name="PA-椭圆 46"/>
              <p:cNvSpPr/>
              <p:nvPr>
                <p:custDataLst>
                  <p:tags r:id="rId5"/>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 name="PA-文本框 47"/>
              <p:cNvSpPr txBox="1"/>
              <p:nvPr>
                <p:custDataLst>
                  <p:tags r:id="rId6"/>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randombar(horizontal)">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3007995"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sz="24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sz="24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circle(in)">
                                      <p:cBhvr>
                                        <p:cTn id="3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47.xml><?xml version="1.0" encoding="utf-8"?>
<p:tagLst xmlns:p="http://schemas.openxmlformats.org/presentationml/2006/main">
  <p:tag name="PA" val="v5.2.9"/>
</p:tagLst>
</file>

<file path=ppt/tags/tag148.xml><?xml version="1.0" encoding="utf-8"?>
<p:tagLst xmlns:p="http://schemas.openxmlformats.org/presentationml/2006/main">
  <p:tag name="PA" val="v5.2.9"/>
</p:tagLst>
</file>

<file path=ppt/tags/tag149.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50.xml><?xml version="1.0" encoding="utf-8"?>
<p:tagLst xmlns:p="http://schemas.openxmlformats.org/presentationml/2006/main">
  <p:tag name="PA" val="v5.2.9"/>
</p:tagLst>
</file>

<file path=ppt/tags/tag151.xml><?xml version="1.0" encoding="utf-8"?>
<p:tagLst xmlns:p="http://schemas.openxmlformats.org/presentationml/2006/main">
  <p:tag name="PA" val="v5.2.9"/>
</p:tagLst>
</file>

<file path=ppt/tags/tag152.xml><?xml version="1.0" encoding="utf-8"?>
<p:tagLst xmlns:p="http://schemas.openxmlformats.org/presentationml/2006/main">
  <p:tag name="PA" val="v5.2.9"/>
</p:tagLst>
</file>

<file path=ppt/tags/tag153.xml><?xml version="1.0" encoding="utf-8"?>
<p:tagLst xmlns:p="http://schemas.openxmlformats.org/presentationml/2006/main">
  <p:tag name="PA" val="v5.2.9"/>
</p:tagLst>
</file>

<file path=ppt/tags/tag154.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7684</Words>
  <Application>WPS 文字</Application>
  <PresentationFormat>宽屏</PresentationFormat>
  <Paragraphs>559</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36</vt:i4>
      </vt:variant>
    </vt:vector>
  </HeadingPairs>
  <TitlesOfParts>
    <vt:vector size="52"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46</cp:revision>
  <dcterms:created xsi:type="dcterms:W3CDTF">2023-06-07T04:18:03Z</dcterms:created>
  <dcterms:modified xsi:type="dcterms:W3CDTF">2023-06-07T04:18:03Z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